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75" r:id="rId2"/>
    <p:sldId id="265" r:id="rId3"/>
    <p:sldId id="283" r:id="rId4"/>
    <p:sldId id="270" r:id="rId5"/>
    <p:sldId id="273" r:id="rId6"/>
    <p:sldId id="262" r:id="rId7"/>
    <p:sldId id="263" r:id="rId8"/>
  </p:sldIdLst>
  <p:sldSz cx="27432000" cy="3657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2" d="100"/>
          <a:sy n="12" d="100"/>
        </p:scale>
        <p:origin x="2184" y="1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jpeg>
</file>

<file path=ppt/media/image4.jpe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3B1945-CA59-4ACB-8940-24FE3D7A495E}" type="datetimeFigureOut">
              <a:rPr lang="en-US" smtClean="0"/>
              <a:t>4/9/2023</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2A26A2-114E-4B30-80A6-3FB681D8BC59}" type="slidenum">
              <a:rPr lang="en-US" smtClean="0"/>
              <a:t>‹#›</a:t>
            </a:fld>
            <a:endParaRPr lang="en-US"/>
          </a:p>
        </p:txBody>
      </p:sp>
    </p:spTree>
    <p:extLst>
      <p:ext uri="{BB962C8B-B14F-4D97-AF65-F5344CB8AC3E}">
        <p14:creationId xmlns:p14="http://schemas.microsoft.com/office/powerpoint/2010/main" val="1053605358"/>
      </p:ext>
    </p:extLst>
  </p:cSld>
  <p:clrMap bg1="lt1" tx1="dk1" bg2="lt2" tx2="dk2" accent1="accent1" accent2="accent2" accent3="accent3" accent4="accent4" accent5="accent5" accent6="accent6" hlink="hlink" folHlink="folHlink"/>
  <p:notesStyle>
    <a:lvl1pPr marL="0" algn="l" defTabSz="3072384" rtl="0" eaLnBrk="1" latinLnBrk="0" hangingPunct="1">
      <a:defRPr sz="4032" kern="1200">
        <a:solidFill>
          <a:schemeClr val="tx1"/>
        </a:solidFill>
        <a:latin typeface="+mn-lt"/>
        <a:ea typeface="+mn-ea"/>
        <a:cs typeface="+mn-cs"/>
      </a:defRPr>
    </a:lvl1pPr>
    <a:lvl2pPr marL="1536192" algn="l" defTabSz="3072384" rtl="0" eaLnBrk="1" latinLnBrk="0" hangingPunct="1">
      <a:defRPr sz="4032" kern="1200">
        <a:solidFill>
          <a:schemeClr val="tx1"/>
        </a:solidFill>
        <a:latin typeface="+mn-lt"/>
        <a:ea typeface="+mn-ea"/>
        <a:cs typeface="+mn-cs"/>
      </a:defRPr>
    </a:lvl2pPr>
    <a:lvl3pPr marL="3072384" algn="l" defTabSz="3072384" rtl="0" eaLnBrk="1" latinLnBrk="0" hangingPunct="1">
      <a:defRPr sz="4032" kern="1200">
        <a:solidFill>
          <a:schemeClr val="tx1"/>
        </a:solidFill>
        <a:latin typeface="+mn-lt"/>
        <a:ea typeface="+mn-ea"/>
        <a:cs typeface="+mn-cs"/>
      </a:defRPr>
    </a:lvl3pPr>
    <a:lvl4pPr marL="4608576" algn="l" defTabSz="3072384" rtl="0" eaLnBrk="1" latinLnBrk="0" hangingPunct="1">
      <a:defRPr sz="4032" kern="1200">
        <a:solidFill>
          <a:schemeClr val="tx1"/>
        </a:solidFill>
        <a:latin typeface="+mn-lt"/>
        <a:ea typeface="+mn-ea"/>
        <a:cs typeface="+mn-cs"/>
      </a:defRPr>
    </a:lvl4pPr>
    <a:lvl5pPr marL="6144768" algn="l" defTabSz="3072384" rtl="0" eaLnBrk="1" latinLnBrk="0" hangingPunct="1">
      <a:defRPr sz="4032" kern="1200">
        <a:solidFill>
          <a:schemeClr val="tx1"/>
        </a:solidFill>
        <a:latin typeface="+mn-lt"/>
        <a:ea typeface="+mn-ea"/>
        <a:cs typeface="+mn-cs"/>
      </a:defRPr>
    </a:lvl5pPr>
    <a:lvl6pPr marL="7680960" algn="l" defTabSz="3072384" rtl="0" eaLnBrk="1" latinLnBrk="0" hangingPunct="1">
      <a:defRPr sz="4032" kern="1200">
        <a:solidFill>
          <a:schemeClr val="tx1"/>
        </a:solidFill>
        <a:latin typeface="+mn-lt"/>
        <a:ea typeface="+mn-ea"/>
        <a:cs typeface="+mn-cs"/>
      </a:defRPr>
    </a:lvl6pPr>
    <a:lvl7pPr marL="9217152" algn="l" defTabSz="3072384" rtl="0" eaLnBrk="1" latinLnBrk="0" hangingPunct="1">
      <a:defRPr sz="4032" kern="1200">
        <a:solidFill>
          <a:schemeClr val="tx1"/>
        </a:solidFill>
        <a:latin typeface="+mn-lt"/>
        <a:ea typeface="+mn-ea"/>
        <a:cs typeface="+mn-cs"/>
      </a:defRPr>
    </a:lvl7pPr>
    <a:lvl8pPr marL="10753344" algn="l" defTabSz="3072384" rtl="0" eaLnBrk="1" latinLnBrk="0" hangingPunct="1">
      <a:defRPr sz="4032" kern="1200">
        <a:solidFill>
          <a:schemeClr val="tx1"/>
        </a:solidFill>
        <a:latin typeface="+mn-lt"/>
        <a:ea typeface="+mn-ea"/>
        <a:cs typeface="+mn-cs"/>
      </a:defRPr>
    </a:lvl8pPr>
    <a:lvl9pPr marL="12289536" algn="l" defTabSz="3072384" rtl="0" eaLnBrk="1" latinLnBrk="0" hangingPunct="1">
      <a:defRPr sz="403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f706932e5_0_33: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f706932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985936"/>
            <a:ext cx="23317200" cy="12733867"/>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19210869"/>
            <a:ext cx="20574000" cy="883073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3223564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4173732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1947334"/>
            <a:ext cx="5915025" cy="3099646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1947334"/>
            <a:ext cx="17402175" cy="309964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757967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43664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D83139-1814-42CF-AA76-969ED15A3C15}"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71572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9118611"/>
            <a:ext cx="23660100" cy="1521459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4477144"/>
            <a:ext cx="23660100" cy="80009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D83139-1814-42CF-AA76-969ED15A3C15}"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527837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AD83139-1814-42CF-AA76-969ED15A3C15}" type="datetimeFigureOut">
              <a:rPr lang="en-US" smtClean="0"/>
              <a:t>4/9/2023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369441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1947342"/>
            <a:ext cx="23660100" cy="7069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8966203"/>
            <a:ext cx="11605020"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3360400"/>
            <a:ext cx="11605020"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8966203"/>
            <a:ext cx="11662173"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3360400"/>
            <a:ext cx="11662173"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AD83139-1814-42CF-AA76-969ED15A3C15}" type="datetimeFigureOut">
              <a:rPr lang="en-US" smtClean="0"/>
              <a:t>4/9/2023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384923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AD83139-1814-42CF-AA76-969ED15A3C15}" type="datetimeFigureOut">
              <a:rPr lang="en-US" smtClean="0"/>
              <a:t>4/9/2023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20856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D83139-1814-42CF-AA76-969ED15A3C15}" type="datetimeFigureOut">
              <a:rPr lang="en-US" smtClean="0"/>
              <a:t>4/9/2023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933212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5266275"/>
            <a:ext cx="13887450" cy="25992667"/>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EAD83139-1814-42CF-AA76-969ED15A3C15}" type="datetimeFigureOut">
              <a:rPr lang="en-US" smtClean="0"/>
              <a:t>4/9/2023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2273512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5266275"/>
            <a:ext cx="13887450" cy="25992667"/>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EAD83139-1814-42CF-AA76-969ED15A3C15}" type="datetimeFigureOut">
              <a:rPr lang="en-US" smtClean="0"/>
              <a:t>4/9/2023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8C016C-254C-4620-A0CF-60A4D6E4B5CB}" type="slidenum">
              <a:rPr lang="en-US" smtClean="0"/>
              <a:t>‹#›</a:t>
            </a:fld>
            <a:endParaRPr lang="en-US"/>
          </a:p>
        </p:txBody>
      </p:sp>
    </p:spTree>
    <p:extLst>
      <p:ext uri="{BB962C8B-B14F-4D97-AF65-F5344CB8AC3E}">
        <p14:creationId xmlns:p14="http://schemas.microsoft.com/office/powerpoint/2010/main" val="1196910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75000"/>
                  </a:schemeClr>
                </a:solidFill>
              </a:defRPr>
            </a:lvl1pPr>
          </a:lstStyle>
          <a:p>
            <a:fld id="{EAD83139-1814-42CF-AA76-969ED15A3C15}" type="datetimeFigureOut">
              <a:rPr lang="en-US" smtClean="0"/>
              <a:t>4/9/2023</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75000"/>
                  </a:schemeClr>
                </a:solidFill>
              </a:defRPr>
            </a:lvl1pPr>
          </a:lstStyle>
          <a:p>
            <a:fld id="{378C016C-254C-4620-A0CF-60A4D6E4B5CB}" type="slidenum">
              <a:rPr lang="en-US" smtClean="0"/>
              <a:t>‹#›</a:t>
            </a:fld>
            <a:endParaRPr lang="en-US"/>
          </a:p>
        </p:txBody>
      </p:sp>
    </p:spTree>
    <p:extLst>
      <p:ext uri="{BB962C8B-B14F-4D97-AF65-F5344CB8AC3E}">
        <p14:creationId xmlns:p14="http://schemas.microsoft.com/office/powerpoint/2010/main" val="40290643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sp>
        <p:nvSpPr>
          <p:cNvPr id="5" name="Google Shape;93;p19">
            <a:extLst>
              <a:ext uri="{FF2B5EF4-FFF2-40B4-BE49-F238E27FC236}">
                <a16:creationId xmlns:a16="http://schemas.microsoft.com/office/drawing/2014/main" id="{0DEEBA1A-E3A3-C3EF-0F0F-7C03CA50A330}"/>
              </a:ext>
            </a:extLst>
          </p:cNvPr>
          <p:cNvSpPr txBox="1"/>
          <p:nvPr/>
        </p:nvSpPr>
        <p:spPr>
          <a:xfrm>
            <a:off x="0" y="16217148"/>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treatments.µ</a:t>
            </a:r>
            <a:endParaRPr sz="5200" dirty="0">
              <a:solidFill>
                <a:schemeClr val="dk1"/>
              </a:solidFill>
            </a:endParaRPr>
          </a:p>
        </p:txBody>
      </p:sp>
      <p:pic>
        <p:nvPicPr>
          <p:cNvPr id="4" name="Picture 3" descr="Chart, box and whisker chart&#10;&#10;Description automatically generated">
            <a:extLst>
              <a:ext uri="{FF2B5EF4-FFF2-40B4-BE49-F238E27FC236}">
                <a16:creationId xmlns:a16="http://schemas.microsoft.com/office/drawing/2014/main" id="{72EA3BCC-D2CD-49C8-8F8E-4199644EDD37}"/>
              </a:ext>
            </a:extLst>
          </p:cNvPr>
          <p:cNvPicPr>
            <a:picLocks noChangeAspect="1"/>
          </p:cNvPicPr>
          <p:nvPr/>
        </p:nvPicPr>
        <p:blipFill>
          <a:blip r:embed="rId3"/>
          <a:stretch>
            <a:fillRect/>
          </a:stretch>
        </p:blipFill>
        <p:spPr>
          <a:xfrm>
            <a:off x="-1" y="0"/>
            <a:ext cx="26078213" cy="1593668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2DEC9B9A-DDB4-BF81-D407-8E9A13F7C393}"/>
              </a:ext>
            </a:extLst>
          </p:cNvPr>
          <p:cNvPicPr>
            <a:picLocks noChangeAspect="1"/>
          </p:cNvPicPr>
          <p:nvPr/>
        </p:nvPicPr>
        <p:blipFill>
          <a:blip r:embed="rId2"/>
          <a:stretch>
            <a:fillRect/>
          </a:stretch>
        </p:blipFill>
        <p:spPr>
          <a:xfrm>
            <a:off x="0" y="0"/>
            <a:ext cx="27432000" cy="16459200"/>
          </a:xfrm>
          <a:prstGeom prst="rect">
            <a:avLst/>
          </a:prstGeom>
        </p:spPr>
      </p:pic>
      <p:sp>
        <p:nvSpPr>
          <p:cNvPr id="8" name="TextBox 7">
            <a:extLst>
              <a:ext uri="{FF2B5EF4-FFF2-40B4-BE49-F238E27FC236}">
                <a16:creationId xmlns:a16="http://schemas.microsoft.com/office/drawing/2014/main" id="{B65C3817-96D4-D5A2-F837-9D936B8838C7}"/>
              </a:ext>
            </a:extLst>
          </p:cNvPr>
          <p:cNvSpPr txBox="1"/>
          <p:nvPr/>
        </p:nvSpPr>
        <p:spPr>
          <a:xfrm>
            <a:off x="353961" y="16459200"/>
            <a:ext cx="27078039" cy="2585323"/>
          </a:xfrm>
          <a:prstGeom prst="rect">
            <a:avLst/>
          </a:prstGeom>
          <a:noFill/>
        </p:spPr>
        <p:txBody>
          <a:bodyPr wrap="square" rtlCol="0">
            <a:spAutoFit/>
          </a:bodyPr>
          <a:lstStyle/>
          <a:p>
            <a:r>
              <a:rPr lang="en" sz="5400" b="1" u="sng" dirty="0">
                <a:solidFill>
                  <a:schemeClr val="dk1"/>
                </a:solidFill>
              </a:rPr>
              <a:t>Figure S3</a:t>
            </a:r>
            <a:r>
              <a:rPr lang="en" sz="5400" b="1" dirty="0">
                <a:solidFill>
                  <a:schemeClr val="dk1"/>
                </a:solidFill>
              </a:rPr>
              <a:t>: </a:t>
            </a:r>
            <a:r>
              <a:rPr lang="en-US" sz="5400" dirty="0">
                <a:solidFill>
                  <a:schemeClr val="dk1"/>
                </a:solidFill>
              </a:rPr>
              <a:t>Box and whisker plots of bacterial specific growth rate, in log10 cells per hour, for the 6 treatments. Significant differences between treatments (Tukey post-hoc test, p&lt;0.05) are denoted by letters above each boxplot.</a:t>
            </a:r>
            <a:endParaRPr lang="en-US" dirty="0"/>
          </a:p>
        </p:txBody>
      </p:sp>
    </p:spTree>
    <p:extLst>
      <p:ext uri="{BB962C8B-B14F-4D97-AF65-F5344CB8AC3E}">
        <p14:creationId xmlns:p14="http://schemas.microsoft.com/office/powerpoint/2010/main" val="2829980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4" name="Google Shape;93;p19">
            <a:extLst>
              <a:ext uri="{FF2B5EF4-FFF2-40B4-BE49-F238E27FC236}">
                <a16:creationId xmlns:a16="http://schemas.microsoft.com/office/drawing/2014/main" id="{55A81DE7-DBE8-61BD-F2BE-4D34D33DED79}"/>
              </a:ext>
            </a:extLst>
          </p:cNvPr>
          <p:cNvSpPr txBox="1"/>
          <p:nvPr/>
        </p:nvSpPr>
        <p:spPr>
          <a:xfrm>
            <a:off x="0" y="14659813"/>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S5</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3D0E66BB-3E5E-F7A1-115A-CF207712A073}"/>
              </a:ext>
            </a:extLst>
          </p:cNvPr>
          <p:cNvPicPr>
            <a:picLocks noChangeAspect="1"/>
          </p:cNvPicPr>
          <p:nvPr/>
        </p:nvPicPr>
        <p:blipFill>
          <a:blip r:embed="rId3"/>
          <a:stretch>
            <a:fillRect/>
          </a:stretch>
        </p:blipFill>
        <p:spPr>
          <a:xfrm>
            <a:off x="0" y="0"/>
            <a:ext cx="27432000" cy="153619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9"/>
          <p:cNvSpPr txBox="1"/>
          <p:nvPr/>
        </p:nvSpPr>
        <p:spPr>
          <a:xfrm>
            <a:off x="0" y="24359209"/>
            <a:ext cx="27432000" cy="11435733"/>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S6</a:t>
            </a:r>
            <a:r>
              <a:rPr lang="en" sz="5200" dirty="0">
                <a:solidFill>
                  <a:schemeClr val="dk1"/>
                </a:solidFill>
              </a:rPr>
              <a:t>: Direct comparison of bacterial OTUs enriched and/or depleted in the three stressed coral treatments relative to the Control corals. The log2 fold change of the 159 most abundant/prevalent OTUs in the three coral stress treatments compared to the Control treatment. Points are colored by log2 fold change, with warmer colors indicating more enrichment and cooler colors indicating more depletion relative to the Controls. Point size indicates the mean abundance of a given OTU in a given treatment. OTUs are labeled according to their family, genus, and OTU Number on the y axis. OTUs labeled in bold were determined by DESEq2  to be significantly differentially abundant in at least one of the three treatments compared to Controls (p≤.05 after FDR). Boxes denote in which treatment there is a significant change and the color of the box indicates whether this was a significant enrichment (red) or depletion (blue). </a:t>
            </a:r>
            <a:endParaRPr sz="5200" dirty="0">
              <a:solidFill>
                <a:schemeClr val="dk1"/>
              </a:solidFill>
            </a:endParaRPr>
          </a:p>
        </p:txBody>
      </p:sp>
      <p:pic>
        <p:nvPicPr>
          <p:cNvPr id="4" name="Picture 3" descr="Table&#10;&#10;Description automatically generated with medium confidence">
            <a:extLst>
              <a:ext uri="{FF2B5EF4-FFF2-40B4-BE49-F238E27FC236}">
                <a16:creationId xmlns:a16="http://schemas.microsoft.com/office/drawing/2014/main" id="{73D29928-C306-EA69-9A73-CD90E8599C6E}"/>
              </a:ext>
            </a:extLst>
          </p:cNvPr>
          <p:cNvPicPr>
            <a:picLocks noChangeAspect="1"/>
          </p:cNvPicPr>
          <p:nvPr/>
        </p:nvPicPr>
        <p:blipFill>
          <a:blip r:embed="rId3"/>
          <a:stretch>
            <a:fillRect/>
          </a:stretch>
        </p:blipFill>
        <p:spPr>
          <a:xfrm>
            <a:off x="5698" y="0"/>
            <a:ext cx="27426302" cy="2451124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p:nvPr/>
        </p:nvSpPr>
        <p:spPr>
          <a:xfrm>
            <a:off x="1" y="30855807"/>
            <a:ext cx="25626868"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S7:</a:t>
            </a:r>
            <a:r>
              <a:rPr lang="en" sz="4400" dirty="0">
                <a:solidFill>
                  <a:schemeClr val="dk1"/>
                </a:solidFill>
              </a:rPr>
              <a:t> Stacked barplots of the relative abundance of significant OTUs (p≤.05 after FDR) enriched or depleted in any of the 3 coral stress treatments relative to the Control treatment according to DESEq2. Column facets denote if a given O</a:t>
            </a:r>
            <a:r>
              <a:rPr lang="en-US" sz="4400" dirty="0">
                <a:solidFill>
                  <a:schemeClr val="dk1"/>
                </a:solidFill>
              </a:rPr>
              <a:t>TU is enriched or depleted relative to the Control. Row facets denote which treatments  a group of OTUs is either significantly enriched or depleted in. </a:t>
            </a:r>
            <a:r>
              <a:rPr lang="en" sz="4400" dirty="0">
                <a:solidFill>
                  <a:schemeClr val="dk1"/>
                </a:solidFill>
              </a:rPr>
              <a:t>Relative abundance was derived from the non-subsampled, raw abundance data used in DESEq2. Bars are colored according to bacterial family.</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4BFEB849-D40D-3792-6461-213460D082D4}"/>
              </a:ext>
            </a:extLst>
          </p:cNvPr>
          <p:cNvPicPr>
            <a:picLocks noChangeAspect="1"/>
          </p:cNvPicPr>
          <p:nvPr/>
        </p:nvPicPr>
        <p:blipFill>
          <a:blip r:embed="rId3"/>
          <a:stretch>
            <a:fillRect/>
          </a:stretch>
        </p:blipFill>
        <p:spPr>
          <a:xfrm>
            <a:off x="1" y="-1"/>
            <a:ext cx="25138272" cy="3136392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5</TotalTime>
  <Words>406</Words>
  <Application>Microsoft Office PowerPoint</Application>
  <PresentationFormat>Custom</PresentationFormat>
  <Paragraphs>10</Paragraphs>
  <Slides>7</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S1</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Wesley Sparagon</dc:creator>
  <cp:lastModifiedBy>Wesley Sparagon</cp:lastModifiedBy>
  <cp:revision>1</cp:revision>
  <dcterms:created xsi:type="dcterms:W3CDTF">2023-04-10T08:14:04Z</dcterms:created>
  <dcterms:modified xsi:type="dcterms:W3CDTF">2023-04-10T08:19:48Z</dcterms:modified>
</cp:coreProperties>
</file>

<file path=docProps/thumbnail.jpeg>
</file>